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70" r:id="rId4"/>
    <p:sldId id="267" r:id="rId5"/>
    <p:sldId id="258" r:id="rId6"/>
    <p:sldId id="260" r:id="rId7"/>
    <p:sldId id="273" r:id="rId8"/>
    <p:sldId id="261" r:id="rId9"/>
    <p:sldId id="264" r:id="rId10"/>
    <p:sldId id="259" r:id="rId11"/>
    <p:sldId id="257" r:id="rId12"/>
    <p:sldId id="269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86140" autoAdjust="0"/>
  </p:normalViewPr>
  <p:slideViewPr>
    <p:cSldViewPr snapToGrid="0">
      <p:cViewPr varScale="1">
        <p:scale>
          <a:sx n="47" d="100"/>
          <a:sy n="47" d="100"/>
        </p:scale>
        <p:origin x="108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8DFE-FA5E-40EC-AF3E-8AF85652172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6279D-C0C5-478D-82AB-A537361D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3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6279D-C0C5-478D-82AB-A537361D0C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9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6279D-C0C5-478D-82AB-A537361D0C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3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EF40-A2DE-47A2-A214-365D766B8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86F30-E712-4D3D-96E7-592930B24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8D109-9CF9-48D4-B9B7-9D247A7F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7142C-3B8C-4EB2-81F6-35C1CC7B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5960B-BCBE-4940-BA39-54C59F10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6255-0009-466B-BEA0-303E8EAF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BB920-9D33-481E-A53B-D0A41204B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07C0B-8A16-4DDC-88B5-C1055AEF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BC24D-4ABA-46CF-85AD-36046F74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075D0-4D57-4694-AB28-987C2EC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B1BA16-EC53-4613-BACE-8F80AF2E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08AE4-8045-4B49-A915-1C16211DC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49B11-F644-4B82-A0EA-6A7925A7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B2E66-BE60-4536-9000-CC3AFF53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1E897-2F91-4CA4-8526-CF96C666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0818D-11C5-4AAA-94DA-5395F2574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11511-3413-41C7-A13D-1145E6AD5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0B0BB-B6FB-4687-9D82-8579A9DF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C63B9-21EB-49C9-8B4C-0FD7FE0B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3D04D-3AC5-4ACE-B877-48A75D60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6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137CD-A455-4B81-A4B7-DA7FFBA4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41F7C-30F4-476A-9FB0-75148AF32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D5C94-3135-42C2-8604-C8E56D7B6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821CA-33B7-4D2E-BB58-E68D82B8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56974-D651-4603-9D8B-220F4DDF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6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603F-491F-40B6-9B10-DB21D4B8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BB608-49C8-4948-ABCD-63B720682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7CEAB-CD75-4643-8679-331DD5F85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509FE-7E49-4E2B-818D-736EC716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4FFB7-22BD-41E7-8B77-1C4ED8153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715E0-5104-4CBF-90F8-72E6BC28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2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4C9B0-9C52-4E6B-B0AF-7B9B8FED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F5ABC-0DB5-4C88-9042-6DA49CF44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F5101-531E-4C23-A562-FEA6AC505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200D9-1C36-4366-92E2-424029304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D050B-3592-4F57-8869-E111EB857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47B15C-C17A-4FA8-A8ED-069F7AB0A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077CB2-34AE-4989-9244-BDD5EE3B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3F18C-F1BF-446E-BFBE-4456B784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21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61A1-D023-49E8-AC88-3ABA3B90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7E3F8-CA15-445E-AD17-387E86AF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79BFD-1FAD-4645-A7FA-DD72296A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C31CD-3C39-46A7-9C43-805C33FC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4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CA2E8-B1E8-4F23-9CAE-660FCDAA4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D0DFF-5C5B-486B-BF83-F6EF10E5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EAF66-5C7B-480E-B39C-FCB0245F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2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B955-2C26-497D-AEF2-E35BEF0A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904B-6B62-48B8-B20F-403CA8341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B01CB-EBCD-42DD-B150-F6E8EE572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D5034-3400-4C84-9DAC-12EFB764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E4877-4501-4B41-85CA-4232F58C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9E891-2356-46D9-806F-1D82D70A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4713-D83C-4D67-B9BD-E119CF330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CAC4C-2D49-4CC2-B801-DF2C022A2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BD1C8-D5F6-4B59-BC5A-BACEC620A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FB3F4-41E3-4829-ABDD-4FA3E51DE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6154B-D9B7-408E-9DE8-FEAF736C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77435-03B2-4AE7-805B-D3379154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1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D121A9-EDE9-48B9-8D88-C566CABB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11E92-C494-493E-9B0F-CCFB3126B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CE0C2-8D88-4CA2-A9BC-A58864AA7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8FE36-8AD6-4624-A7AC-F8D1667F9E6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4761C-E823-421A-8918-BB7D8EAE4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71871-EC1E-4BED-B59E-E8185B5FB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07CE1-60B0-4D44-ADF3-15D085EFF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5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Relationship Id="rId9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Yes_Check_Circle.svg" TargetMode="External"/><Relationship Id="rId7" Type="http://schemas.openxmlformats.org/officeDocument/2006/relationships/hyperlink" Target="https://commons.wikimedia.org/wiki/File:Lol_question_mark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File:White_X_in_red_background.svg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nd holding a reptile with its mouth open&#10;&#10;Description automatically generated">
            <a:extLst>
              <a:ext uri="{FF2B5EF4-FFF2-40B4-BE49-F238E27FC236}">
                <a16:creationId xmlns:a16="http://schemas.microsoft.com/office/drawing/2014/main" id="{52ABDCBE-2461-465E-A1C1-09027852A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82F90-3225-4E80-B262-8DBACB17C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Woodcock Habitat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4BA3A-77E5-4477-8AD7-F8B180A02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First quarterly update, 11/5/2020</a:t>
            </a:r>
          </a:p>
          <a:p>
            <a:pPr algn="l"/>
            <a:r>
              <a:rPr lang="en-US" sz="2000"/>
              <a:t>Liam Berigan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9234D-93D8-4E3E-B46B-8DD2EDACD72C}"/>
              </a:ext>
            </a:extLst>
          </p:cNvPr>
          <p:cNvSpPr txBox="1"/>
          <p:nvPr/>
        </p:nvSpPr>
        <p:spPr>
          <a:xfrm>
            <a:off x="304800" y="475488"/>
            <a:ext cx="1302327" cy="646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50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9339-E5CB-4ABC-92D9-FA54CF65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associated with the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8585-B25C-4B0F-9C6F-5C2046A45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734" y="1690688"/>
            <a:ext cx="10515600" cy="4351338"/>
          </a:xfrm>
        </p:spPr>
        <p:txBody>
          <a:bodyPr/>
          <a:lstStyle/>
          <a:p>
            <a:r>
              <a:rPr lang="en-US" dirty="0"/>
              <a:t>Multiple locations per stopover causing spatial autocorrelation</a:t>
            </a:r>
          </a:p>
          <a:p>
            <a:pPr lvl="1"/>
            <a:r>
              <a:rPr lang="en-US" dirty="0"/>
              <a:t>Solve by either aggregating to a single location or using a modeling technique (spatial regression, mixed effects modeling)</a:t>
            </a:r>
          </a:p>
          <a:p>
            <a:pPr lvl="1"/>
            <a:endParaRPr lang="en-US" dirty="0"/>
          </a:p>
          <a:p>
            <a:r>
              <a:rPr lang="en-US" dirty="0"/>
              <a:t>Non-linearity in predictors</a:t>
            </a:r>
          </a:p>
          <a:p>
            <a:pPr lvl="1"/>
            <a:r>
              <a:rPr lang="en-US" dirty="0"/>
              <a:t>Quadratic variables in logistic regressions</a:t>
            </a:r>
          </a:p>
          <a:p>
            <a:pPr lvl="1"/>
            <a:r>
              <a:rPr lang="en-US" dirty="0"/>
              <a:t>Generalized Additive Models</a:t>
            </a:r>
          </a:p>
        </p:txBody>
      </p:sp>
      <p:pic>
        <p:nvPicPr>
          <p:cNvPr id="4" name="Picture 3" descr="A close up of a rug&#10;&#10;Description automatically generated">
            <a:extLst>
              <a:ext uri="{FF2B5EF4-FFF2-40B4-BE49-F238E27FC236}">
                <a16:creationId xmlns:a16="http://schemas.microsoft.com/office/drawing/2014/main" id="{48D6D10D-9965-4A6E-BC31-17DD139F0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9931" r="3683" b="5324"/>
          <a:stretch/>
        </p:blipFill>
        <p:spPr>
          <a:xfrm>
            <a:off x="6920956" y="3016251"/>
            <a:ext cx="5082746" cy="36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1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0C95-F43B-40F5-AF82-D5C914CA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techniques we’re considering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E444-59B2-4769-AF0C-71DC54FA6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entropy modeling</a:t>
            </a:r>
          </a:p>
          <a:p>
            <a:pPr lvl="1"/>
            <a:r>
              <a:rPr lang="en-US" dirty="0"/>
              <a:t>Machine learning program to identify a species’ niche on the landscape</a:t>
            </a:r>
          </a:p>
          <a:p>
            <a:r>
              <a:rPr lang="en-US" dirty="0"/>
              <a:t>Resource Selection Functions</a:t>
            </a:r>
          </a:p>
          <a:p>
            <a:pPr lvl="1"/>
            <a:r>
              <a:rPr lang="en-US" dirty="0"/>
              <a:t>Simulate available locations and compare habitat characteristics to used locations</a:t>
            </a:r>
          </a:p>
          <a:p>
            <a:pPr lvl="1"/>
            <a:endParaRPr lang="en-US" dirty="0"/>
          </a:p>
          <a:p>
            <a:r>
              <a:rPr lang="en-US" dirty="0"/>
              <a:t>Possible validation methods</a:t>
            </a:r>
          </a:p>
          <a:p>
            <a:pPr lvl="1"/>
            <a:r>
              <a:rPr lang="en-US" dirty="0"/>
              <a:t>K-fold cross validation</a:t>
            </a:r>
          </a:p>
          <a:p>
            <a:pPr lvl="1"/>
            <a:r>
              <a:rPr lang="en-US" dirty="0"/>
              <a:t>Withhold 10% for a testing dataset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EF3D75-0874-45A9-8D33-942753BB802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5" t="4307" r="13822" b="34176"/>
          <a:stretch/>
        </p:blipFill>
        <p:spPr>
          <a:xfrm>
            <a:off x="6103693" y="3881159"/>
            <a:ext cx="5454533" cy="1822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F48D4-6D3A-422D-8F1F-A325CAE39C96}"/>
              </a:ext>
            </a:extLst>
          </p:cNvPr>
          <p:cNvSpPr txBox="1"/>
          <p:nvPr/>
        </p:nvSpPr>
        <p:spPr>
          <a:xfrm>
            <a:off x="7208562" y="5755766"/>
            <a:ext cx="32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Thurfjell</a:t>
            </a:r>
            <a:r>
              <a:rPr lang="en-US" dirty="0"/>
              <a:t> et al. 2014</a:t>
            </a:r>
          </a:p>
        </p:txBody>
      </p:sp>
    </p:spTree>
    <p:extLst>
      <p:ext uri="{BB962C8B-B14F-4D97-AF65-F5344CB8AC3E}">
        <p14:creationId xmlns:p14="http://schemas.microsoft.com/office/powerpoint/2010/main" val="409589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16F2-D69D-4AEB-AEE5-8F89BD99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meeting (tentative Jan 2021):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B63E2-E82B-41FD-8F9E-4D94470DB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Have a draft product assembled for the migratory model</a:t>
            </a:r>
          </a:p>
          <a:p>
            <a:r>
              <a:rPr lang="en-US" dirty="0"/>
              <a:t>Will use these layers to create a draft predictive surface highlighting areas where woodcock are more likely to stop over on migration</a:t>
            </a:r>
          </a:p>
          <a:p>
            <a:endParaRPr lang="en-US" dirty="0"/>
          </a:p>
          <a:p>
            <a:r>
              <a:rPr lang="en-US" dirty="0"/>
              <a:t>Focusing primarily on broader scale habitat factors</a:t>
            </a:r>
          </a:p>
          <a:p>
            <a:pPr lvl="1"/>
            <a:r>
              <a:rPr lang="en-US" dirty="0"/>
              <a:t>Landscape-scale approach to measuring habitat (moisture, composition, configuration)</a:t>
            </a:r>
          </a:p>
          <a:p>
            <a:pPr lvl="1"/>
            <a:r>
              <a:rPr lang="en-US" dirty="0"/>
              <a:t>Highlight which game lands are useful, but not predict where the woodcock will go within a unit </a:t>
            </a:r>
          </a:p>
        </p:txBody>
      </p:sp>
    </p:spTree>
    <p:extLst>
      <p:ext uri="{BB962C8B-B14F-4D97-AF65-F5344CB8AC3E}">
        <p14:creationId xmlns:p14="http://schemas.microsoft.com/office/powerpoint/2010/main" val="1331883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79F5-B304-4687-8DEA-9FB4F69C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 descr="A picture containing person, person, outdoor, snow&#10;&#10;Description automatically generated">
            <a:extLst>
              <a:ext uri="{FF2B5EF4-FFF2-40B4-BE49-F238E27FC236}">
                <a16:creationId xmlns:a16="http://schemas.microsoft.com/office/drawing/2014/main" id="{776AA690-B2EB-4143-B27B-DE1099FC9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11" name="Picture 10" descr="A picture containing person, indoor, person, holding&#10;&#10;Description automatically generated">
            <a:extLst>
              <a:ext uri="{FF2B5EF4-FFF2-40B4-BE49-F238E27FC236}">
                <a16:creationId xmlns:a16="http://schemas.microsoft.com/office/drawing/2014/main" id="{58BC527F-6FC5-4E4C-A345-5A84C760C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5434" y="3398945"/>
            <a:ext cx="3174877" cy="2381158"/>
          </a:xfrm>
          <a:prstGeom prst="rect">
            <a:avLst/>
          </a:prstGeom>
        </p:spPr>
      </p:pic>
      <p:pic>
        <p:nvPicPr>
          <p:cNvPr id="15" name="Picture 14" descr="A picture containing person, person, indoor, cutting&#10;&#10;Description automatically generated">
            <a:extLst>
              <a:ext uri="{FF2B5EF4-FFF2-40B4-BE49-F238E27FC236}">
                <a16:creationId xmlns:a16="http://schemas.microsoft.com/office/drawing/2014/main" id="{838E096E-D906-4029-80A2-E7443BBAA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49" y="3001019"/>
            <a:ext cx="2381958" cy="3175944"/>
          </a:xfrm>
          <a:prstGeom prst="rect">
            <a:avLst/>
          </a:prstGeom>
        </p:spPr>
      </p:pic>
      <p:pic>
        <p:nvPicPr>
          <p:cNvPr id="17" name="Picture 16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2E02A3BA-7948-4F3E-8EC0-780FBC397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021" y="6408000"/>
            <a:ext cx="4508587" cy="3381440"/>
          </a:xfrm>
          <a:prstGeom prst="rect">
            <a:avLst/>
          </a:prstGeom>
        </p:spPr>
      </p:pic>
      <p:pic>
        <p:nvPicPr>
          <p:cNvPr id="19" name="Picture 18" descr="A large tree in a field&#10;&#10;Description automatically generated">
            <a:extLst>
              <a:ext uri="{FF2B5EF4-FFF2-40B4-BE49-F238E27FC236}">
                <a16:creationId xmlns:a16="http://schemas.microsoft.com/office/drawing/2014/main" id="{A2736E77-1F48-4A85-834A-422DDF29A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49" y="-2029308"/>
            <a:ext cx="2712535" cy="2034401"/>
          </a:xfrm>
          <a:prstGeom prst="rect">
            <a:avLst/>
          </a:prstGeom>
        </p:spPr>
      </p:pic>
      <p:pic>
        <p:nvPicPr>
          <p:cNvPr id="23" name="Picture 22" descr="A close up of a hand&#10;&#10;Description automatically generated">
            <a:extLst>
              <a:ext uri="{FF2B5EF4-FFF2-40B4-BE49-F238E27FC236}">
                <a16:creationId xmlns:a16="http://schemas.microsoft.com/office/drawing/2014/main" id="{301FD18C-241C-48D4-811F-CD8E49470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43" y="-2329513"/>
            <a:ext cx="2925714" cy="1950000"/>
          </a:xfrm>
          <a:prstGeom prst="rect">
            <a:avLst/>
          </a:prstGeom>
        </p:spPr>
      </p:pic>
      <p:pic>
        <p:nvPicPr>
          <p:cNvPr id="25" name="Picture 24" descr="A picture containing person, person, holding, wearing&#10;&#10;Description automatically generated">
            <a:extLst>
              <a:ext uri="{FF2B5EF4-FFF2-40B4-BE49-F238E27FC236}">
                <a16:creationId xmlns:a16="http://schemas.microsoft.com/office/drawing/2014/main" id="{072A9007-1D88-4ADE-B271-B07A6AF1EC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52" y="-2233272"/>
            <a:ext cx="1801595" cy="22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DFDA6-A9B0-4F3A-AB87-C31C229E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meeting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E28A3C4-21D6-4278-824A-78D362E136F0}"/>
              </a:ext>
            </a:extLst>
          </p:cNvPr>
          <p:cNvGraphicFramePr>
            <a:graphicFrameLocks noGrp="1"/>
          </p:cNvGraphicFramePr>
          <p:nvPr/>
        </p:nvGraphicFramePr>
        <p:xfrm>
          <a:off x="1734289" y="1690688"/>
          <a:ext cx="812800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325316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20420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111523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6064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Migratory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Resident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1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Public 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8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Private 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728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09782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E2ED505-9645-4431-956D-686B95910CBB}"/>
              </a:ext>
            </a:extLst>
          </p:cNvPr>
          <p:cNvGraphicFramePr>
            <a:graphicFrameLocks noGrp="1"/>
          </p:cNvGraphicFramePr>
          <p:nvPr/>
        </p:nvGraphicFramePr>
        <p:xfrm>
          <a:off x="1734289" y="3683952"/>
          <a:ext cx="812800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325316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20420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111523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6064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Migratory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Resident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1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8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728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097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5A91D5D-D874-466F-9905-789AC26099D4}"/>
              </a:ext>
            </a:extLst>
          </p:cNvPr>
          <p:cNvSpPr txBox="1"/>
          <p:nvPr/>
        </p:nvSpPr>
        <p:spPr>
          <a:xfrm>
            <a:off x="1470838" y="5531082"/>
            <a:ext cx="8654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Combined: 88 birds, mean 9.4 points per bird (43 individuals with &lt; 3 points)</a:t>
            </a:r>
          </a:p>
          <a:p>
            <a:pPr algn="ctr"/>
            <a:r>
              <a:rPr lang="en-US" dirty="0"/>
              <a:t>Locations as of July 2020</a:t>
            </a:r>
          </a:p>
        </p:txBody>
      </p:sp>
    </p:spTree>
    <p:extLst>
      <p:ext uri="{BB962C8B-B14F-4D97-AF65-F5344CB8AC3E}">
        <p14:creationId xmlns:p14="http://schemas.microsoft.com/office/powerpoint/2010/main" val="81399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2D66-F12D-4E54-85A1-0E643BD5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63777-D3D1-47DA-95E5-EC6D4B764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models:</a:t>
            </a:r>
          </a:p>
          <a:p>
            <a:pPr lvl="1"/>
            <a:r>
              <a:rPr lang="en-US" dirty="0"/>
              <a:t>Migratory model: focused on statewide layers</a:t>
            </a:r>
          </a:p>
          <a:p>
            <a:pPr lvl="1"/>
            <a:r>
              <a:rPr lang="en-US" dirty="0"/>
              <a:t>Residential model: all statewide layers, but with additional state game land layers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Anticipated use for the product is to determine which state lands could host woodcock stopover habitat given appropriate management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53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AA72-2A55-424B-8604-1AB0AD0B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86FE-7738-4398-9800-48D4FEAF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November 2020</a:t>
            </a:r>
          </a:p>
          <a:p>
            <a:pPr lvl="1"/>
            <a:r>
              <a:rPr lang="en-US" dirty="0"/>
              <a:t>Assemble habitat layers for the migratory model</a:t>
            </a:r>
          </a:p>
          <a:p>
            <a:r>
              <a:rPr lang="en-US" dirty="0"/>
              <a:t>January 2021</a:t>
            </a:r>
          </a:p>
          <a:p>
            <a:pPr lvl="1"/>
            <a:r>
              <a:rPr lang="en-US" dirty="0"/>
              <a:t>Have a draft product assembled for the migratory model</a:t>
            </a:r>
          </a:p>
          <a:p>
            <a:r>
              <a:rPr lang="en-US" dirty="0"/>
              <a:t>April 2021</a:t>
            </a:r>
          </a:p>
          <a:p>
            <a:pPr lvl="1"/>
            <a:r>
              <a:rPr lang="en-US" dirty="0"/>
              <a:t>Have a draft product assembled for the residential model</a:t>
            </a:r>
          </a:p>
          <a:p>
            <a:r>
              <a:rPr lang="en-US" dirty="0"/>
              <a:t>July 2021</a:t>
            </a:r>
          </a:p>
          <a:p>
            <a:pPr lvl="1"/>
            <a:r>
              <a:rPr lang="en-US" dirty="0"/>
              <a:t>All final products prepared</a:t>
            </a:r>
          </a:p>
        </p:txBody>
      </p:sp>
    </p:spTree>
    <p:extLst>
      <p:ext uri="{BB962C8B-B14F-4D97-AF65-F5344CB8AC3E}">
        <p14:creationId xmlns:p14="http://schemas.microsoft.com/office/powerpoint/2010/main" val="334604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67D721C-1FFB-4FAE-816F-03CE72739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320846"/>
              </p:ext>
            </p:extLst>
          </p:nvPr>
        </p:nvGraphicFramePr>
        <p:xfrm>
          <a:off x="1681164" y="1118748"/>
          <a:ext cx="8829672" cy="3774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43224">
                  <a:extLst>
                    <a:ext uri="{9D8B030D-6E8A-4147-A177-3AD203B41FA5}">
                      <a16:colId xmlns:a16="http://schemas.microsoft.com/office/drawing/2014/main" val="1426292545"/>
                    </a:ext>
                  </a:extLst>
                </a:gridCol>
                <a:gridCol w="2943224">
                  <a:extLst>
                    <a:ext uri="{9D8B030D-6E8A-4147-A177-3AD203B41FA5}">
                      <a16:colId xmlns:a16="http://schemas.microsoft.com/office/drawing/2014/main" val="3602058238"/>
                    </a:ext>
                  </a:extLst>
                </a:gridCol>
                <a:gridCol w="2943224">
                  <a:extLst>
                    <a:ext uri="{9D8B030D-6E8A-4147-A177-3AD203B41FA5}">
                      <a16:colId xmlns:a16="http://schemas.microsoft.com/office/drawing/2014/main" val="12087624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Predictive Variables for Migratory Habitat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94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Soil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Landscape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7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drainage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LANDFIRE land use/land cover (point and buffered)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Landcover-specific edge 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49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Topographic wetness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LANDFIRE forest type (point and buffered)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General edge coefficient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32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texture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of nearest forest patch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4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Forest Aggregation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827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Patch Cohesion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642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Percent of landscape which is forested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15854"/>
                  </a:ext>
                </a:extLst>
              </a:tr>
            </a:tbl>
          </a:graphicData>
        </a:graphic>
      </p:graphicFrame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0472306-61C3-4E99-9794-0A5477A0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34455" y="1887462"/>
            <a:ext cx="288471" cy="288471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F7CB0E40-4EAC-47B8-A903-69FC9D199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07830" y="2175932"/>
            <a:ext cx="288471" cy="288471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382227B2-E27F-4D0A-8157-1BDAA1C43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47715" y="2808687"/>
            <a:ext cx="288471" cy="288471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14C65DD2-AB92-4B75-8D71-B298528FE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89683" y="1887462"/>
            <a:ext cx="288471" cy="288471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DE9CC91F-7610-46D9-80BB-E1C8927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22340" y="2497062"/>
            <a:ext cx="288471" cy="2884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51B09B-887C-4F16-A465-66166B05B40A}"/>
              </a:ext>
            </a:extLst>
          </p:cNvPr>
          <p:cNvSpPr txBox="1"/>
          <p:nvPr/>
        </p:nvSpPr>
        <p:spPr>
          <a:xfrm>
            <a:off x="850446" y="5119121"/>
            <a:ext cx="4235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Informative in exploratory analysis</a:t>
            </a:r>
          </a:p>
          <a:p>
            <a:endParaRPr lang="en-US" dirty="0"/>
          </a:p>
          <a:p>
            <a:r>
              <a:rPr lang="en-US" dirty="0"/>
              <a:t>Uninformative in exploratory analysis</a:t>
            </a:r>
          </a:p>
          <a:p>
            <a:endParaRPr lang="en-US" dirty="0"/>
          </a:p>
          <a:p>
            <a:r>
              <a:rPr lang="en-US" dirty="0"/>
              <a:t>Built, no results yet</a:t>
            </a:r>
          </a:p>
        </p:txBody>
      </p:sp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B5E9FF75-DA17-45D2-AE22-841952E8D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975" y="5119121"/>
            <a:ext cx="288471" cy="288471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7E2CF3E9-A577-4E39-B5F2-CE79C7FFD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1975" y="5713549"/>
            <a:ext cx="288471" cy="288471"/>
          </a:xfrm>
          <a:prstGeom prst="rect">
            <a:avLst/>
          </a:prstGeom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7885B2AD-BCE5-4832-967A-DDB78BC36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60834" y="6252677"/>
            <a:ext cx="290753" cy="288471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F424F849-1CD9-49AC-8D59-3EBCFB815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07365" y="3172293"/>
            <a:ext cx="290753" cy="28847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7F3C234C-FD75-4453-B38C-2FC57BF90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42474" y="3547533"/>
            <a:ext cx="290753" cy="288471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04B635D8-0A43-4134-90F3-931B38E487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31587" y="3920257"/>
            <a:ext cx="290753" cy="288471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96ED4EA-36D3-474A-AA7B-1333455EA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03484" y="4575162"/>
            <a:ext cx="290753" cy="288471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27A9C1D-6205-4A03-A19B-A7E7CB913499}"/>
              </a:ext>
            </a:extLst>
          </p:cNvPr>
          <p:cNvSpPr txBox="1">
            <a:spLocks/>
          </p:cNvSpPr>
          <p:nvPr/>
        </p:nvSpPr>
        <p:spPr>
          <a:xfrm>
            <a:off x="340701" y="-345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Current progress with migratory variables</a:t>
            </a:r>
          </a:p>
        </p:txBody>
      </p:sp>
    </p:spTree>
    <p:extLst>
      <p:ext uri="{BB962C8B-B14F-4D97-AF65-F5344CB8AC3E}">
        <p14:creationId xmlns:p14="http://schemas.microsoft.com/office/powerpoint/2010/main" val="256929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CB8E-1916-48B2-9D25-BE45D8DD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87" y="365125"/>
            <a:ext cx="10515600" cy="1325563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DCB01-4596-4D85-A894-48F1EBD7F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7" y="1758156"/>
            <a:ext cx="4952435" cy="4823266"/>
          </a:xfrm>
        </p:spPr>
        <p:txBody>
          <a:bodyPr>
            <a:normAutofit/>
          </a:bodyPr>
          <a:lstStyle/>
          <a:p>
            <a:r>
              <a:rPr lang="en-US" dirty="0"/>
              <a:t>Strong selection for:</a:t>
            </a:r>
          </a:p>
          <a:p>
            <a:pPr lvl="1"/>
            <a:r>
              <a:rPr lang="en-US" dirty="0"/>
              <a:t>Forest edges (within 200m)</a:t>
            </a:r>
          </a:p>
          <a:p>
            <a:pPr lvl="1"/>
            <a:r>
              <a:rPr lang="en-US" dirty="0"/>
              <a:t>Poorly drained soils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Little selection for:</a:t>
            </a:r>
          </a:p>
          <a:p>
            <a:pPr lvl="1"/>
            <a:r>
              <a:rPr lang="en-US" dirty="0"/>
              <a:t>Land cover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034F1F3-9BE5-4BB9-9F8D-58F1955C4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426" y="365125"/>
            <a:ext cx="657398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CB8E-1916-48B2-9D25-BE45D8DD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87" y="365125"/>
            <a:ext cx="10515600" cy="1325563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DCB01-4596-4D85-A894-48F1EBD7F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7" y="1758156"/>
            <a:ext cx="4952435" cy="4823266"/>
          </a:xfrm>
        </p:spPr>
        <p:txBody>
          <a:bodyPr>
            <a:normAutofit/>
          </a:bodyPr>
          <a:lstStyle/>
          <a:p>
            <a:r>
              <a:rPr lang="en-US" dirty="0"/>
              <a:t>Leaning away from modeling young forest</a:t>
            </a:r>
          </a:p>
          <a:p>
            <a:pPr lvl="1"/>
            <a:r>
              <a:rPr lang="en-US" dirty="0"/>
              <a:t>Delays in LIDAR products</a:t>
            </a:r>
          </a:p>
          <a:p>
            <a:pPr lvl="1"/>
            <a:r>
              <a:rPr lang="en-US" dirty="0"/>
              <a:t>Ensure this layer doesn’t expire within a few years</a:t>
            </a:r>
          </a:p>
          <a:p>
            <a:pPr lvl="1"/>
            <a:r>
              <a:rPr lang="en-US" dirty="0"/>
              <a:t>Highlight where management could occur, instead of where it already is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034F1F3-9BE5-4BB9-9F8D-58F1955C4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426" y="365125"/>
            <a:ext cx="657398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5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1117-4141-47E5-AFE6-4831BDAC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landscape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085C-54D4-4C97-83E3-1077E330E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Landscape composition:</a:t>
            </a:r>
          </a:p>
          <a:p>
            <a:pPr lvl="1"/>
            <a:r>
              <a:rPr lang="en-US" dirty="0"/>
              <a:t>How much of the surrounding landscape needs to be forest before it’s used?</a:t>
            </a:r>
          </a:p>
          <a:p>
            <a:r>
              <a:rPr lang="en-US" dirty="0"/>
              <a:t>Landscape configuration:</a:t>
            </a:r>
          </a:p>
          <a:p>
            <a:pPr lvl="1"/>
            <a:r>
              <a:rPr lang="en-US" dirty="0"/>
              <a:t>How large/connected do forest patches have to be before they’re useful to woodcock?</a:t>
            </a:r>
          </a:p>
        </p:txBody>
      </p:sp>
    </p:spTree>
    <p:extLst>
      <p:ext uri="{BB962C8B-B14F-4D97-AF65-F5344CB8AC3E}">
        <p14:creationId xmlns:p14="http://schemas.microsoft.com/office/powerpoint/2010/main" val="212756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1117-4141-47E5-AFE6-4831BDACA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2401"/>
            <a:ext cx="10515600" cy="1325563"/>
          </a:xfrm>
        </p:spPr>
        <p:txBody>
          <a:bodyPr/>
          <a:lstStyle/>
          <a:p>
            <a:r>
              <a:rPr lang="en-US" dirty="0"/>
              <a:t>Integrating landscape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085C-54D4-4C97-83E3-1077E330E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81" y="1338841"/>
            <a:ext cx="2992395" cy="4351338"/>
          </a:xfrm>
        </p:spPr>
        <p:txBody>
          <a:bodyPr>
            <a:normAutofit/>
          </a:bodyPr>
          <a:lstStyle/>
          <a:p>
            <a:r>
              <a:rPr lang="en-US" dirty="0"/>
              <a:t>Woodcock are clearly selecting for larger scale landscape characteristics</a:t>
            </a:r>
          </a:p>
          <a:p>
            <a:r>
              <a:rPr lang="en-US" dirty="0"/>
              <a:t>However, this selection is likely non-linear</a:t>
            </a:r>
          </a:p>
        </p:txBody>
      </p:sp>
      <p:pic>
        <p:nvPicPr>
          <p:cNvPr id="5" name="Picture 4" descr="A close up of a rug&#10;&#10;Description automatically generated">
            <a:extLst>
              <a:ext uri="{FF2B5EF4-FFF2-40B4-BE49-F238E27FC236}">
                <a16:creationId xmlns:a16="http://schemas.microsoft.com/office/drawing/2014/main" id="{0F3CF655-16A1-4D34-A1CB-F9EB94478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9931" r="3683" b="5324"/>
          <a:stretch/>
        </p:blipFill>
        <p:spPr>
          <a:xfrm>
            <a:off x="4061254" y="947587"/>
            <a:ext cx="8130746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2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532</Words>
  <Application>Microsoft Office PowerPoint</Application>
  <PresentationFormat>Widescreen</PresentationFormat>
  <Paragraphs>119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Woodcock Habitat Modeling</vt:lpstr>
      <vt:lpstr>Review of last meeting</vt:lpstr>
      <vt:lpstr>Review of last meeting</vt:lpstr>
      <vt:lpstr>Proposed Timeline</vt:lpstr>
      <vt:lpstr>PowerPoint Presentation</vt:lpstr>
      <vt:lpstr>Preliminary results</vt:lpstr>
      <vt:lpstr>Preliminary results</vt:lpstr>
      <vt:lpstr>Integrating landscape metrics</vt:lpstr>
      <vt:lpstr>Integrating landscape metrics</vt:lpstr>
      <vt:lpstr>Challenges associated with the next steps</vt:lpstr>
      <vt:lpstr>Modeling techniques we’re considering</vt:lpstr>
      <vt:lpstr>For next meeting (tentative Jan 2021):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Woodcock Habitat Modeling</dc:title>
  <dc:creator>Liam Berigan</dc:creator>
  <cp:lastModifiedBy>Liam Berigan</cp:lastModifiedBy>
  <cp:revision>5</cp:revision>
  <dcterms:created xsi:type="dcterms:W3CDTF">2020-11-05T15:21:09Z</dcterms:created>
  <dcterms:modified xsi:type="dcterms:W3CDTF">2020-11-09T19:38:57Z</dcterms:modified>
</cp:coreProperties>
</file>